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8" r:id="rId4"/>
  </p:sldMasterIdLst>
  <p:notesMasterIdLst>
    <p:notesMasterId r:id="rId42"/>
  </p:notesMasterIdLst>
  <p:handoutMasterIdLst>
    <p:handoutMasterId r:id="rId43"/>
  </p:handoutMasterIdLst>
  <p:sldIdLst>
    <p:sldId id="517" r:id="rId5"/>
    <p:sldId id="708" r:id="rId6"/>
    <p:sldId id="717" r:id="rId7"/>
    <p:sldId id="535" r:id="rId8"/>
    <p:sldId id="716" r:id="rId9"/>
    <p:sldId id="540" r:id="rId10"/>
    <p:sldId id="710" r:id="rId11"/>
    <p:sldId id="680" r:id="rId12"/>
    <p:sldId id="718" r:id="rId13"/>
    <p:sldId id="719" r:id="rId14"/>
    <p:sldId id="720" r:id="rId15"/>
    <p:sldId id="721" r:id="rId16"/>
    <p:sldId id="722" r:id="rId17"/>
    <p:sldId id="723" r:id="rId18"/>
    <p:sldId id="724" r:id="rId19"/>
    <p:sldId id="745" r:id="rId20"/>
    <p:sldId id="725" r:id="rId21"/>
    <p:sldId id="538" r:id="rId22"/>
    <p:sldId id="727" r:id="rId23"/>
    <p:sldId id="729" r:id="rId24"/>
    <p:sldId id="730" r:id="rId25"/>
    <p:sldId id="731" r:id="rId26"/>
    <p:sldId id="726" r:id="rId27"/>
    <p:sldId id="732" r:id="rId28"/>
    <p:sldId id="733" r:id="rId29"/>
    <p:sldId id="734" r:id="rId30"/>
    <p:sldId id="735" r:id="rId31"/>
    <p:sldId id="736" r:id="rId32"/>
    <p:sldId id="737" r:id="rId33"/>
    <p:sldId id="740" r:id="rId34"/>
    <p:sldId id="741" r:id="rId35"/>
    <p:sldId id="742" r:id="rId36"/>
    <p:sldId id="743" r:id="rId37"/>
    <p:sldId id="739" r:id="rId38"/>
    <p:sldId id="738" r:id="rId39"/>
    <p:sldId id="713" r:id="rId40"/>
    <p:sldId id="744" r:id="rId41"/>
  </p:sldIdLst>
  <p:sldSz cx="9144000" cy="5143500" type="screen16x9"/>
  <p:notesSz cx="6735763" cy="9866313"/>
  <p:custDataLst>
    <p:tags r:id="rId44"/>
  </p:custDataLst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7">
          <p15:clr>
            <a:srgbClr val="A4A3A4"/>
          </p15:clr>
        </p15:guide>
        <p15:guide id="2" orient="horz" pos="2984">
          <p15:clr>
            <a:srgbClr val="A4A3A4"/>
          </p15:clr>
        </p15:guide>
        <p15:guide id="3" orient="horz" pos="742">
          <p15:clr>
            <a:srgbClr val="A4A3A4"/>
          </p15:clr>
        </p15:guide>
        <p15:guide id="4" orient="horz" pos="542">
          <p15:clr>
            <a:srgbClr val="A4A3A4"/>
          </p15:clr>
        </p15:guide>
        <p15:guide id="5" pos="2880">
          <p15:clr>
            <a:srgbClr val="A4A3A4"/>
          </p15:clr>
        </p15:guide>
        <p15:guide id="6" pos="183">
          <p15:clr>
            <a:srgbClr val="A4A3A4"/>
          </p15:clr>
        </p15:guide>
        <p15:guide id="7" pos="5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25"/>
    <a:srgbClr val="046CB6"/>
    <a:srgbClr val="046CFF"/>
    <a:srgbClr val="66BC29"/>
    <a:srgbClr val="00AAD2"/>
    <a:srgbClr val="7030A0"/>
    <a:srgbClr val="BE0F34"/>
    <a:srgbClr val="EA7125"/>
    <a:srgbClr val="F2F2F2"/>
    <a:srgbClr val="41A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02" autoAdjust="0"/>
  </p:normalViewPr>
  <p:slideViewPr>
    <p:cSldViewPr snapToGrid="0">
      <p:cViewPr varScale="1">
        <p:scale>
          <a:sx n="82" d="100"/>
          <a:sy n="82" d="100"/>
        </p:scale>
        <p:origin x="414" y="72"/>
      </p:cViewPr>
      <p:guideLst>
        <p:guide orient="horz" pos="1997"/>
        <p:guide orient="horz" pos="2984"/>
        <p:guide orient="horz" pos="742"/>
        <p:guide orient="horz" pos="542"/>
        <p:guide pos="2880"/>
        <p:guide pos="183"/>
        <p:guide pos="5529"/>
      </p:guideLst>
    </p:cSldViewPr>
  </p:slideViewPr>
  <p:outlineViewPr>
    <p:cViewPr>
      <p:scale>
        <a:sx n="33" d="100"/>
        <a:sy n="33" d="100"/>
      </p:scale>
      <p:origin x="53" y="8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3086" y="-72"/>
      </p:cViewPr>
      <p:guideLst>
        <p:guide orient="horz" pos="3108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026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23381-AFEF-490F-AA45-31EC49CF1500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026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F31A-114D-494C-A5D5-F6526D175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026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A216A-1E3F-4AD2-B74F-855E5673142F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974" y="4685802"/>
            <a:ext cx="5389815" cy="444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026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9BFF-9304-4EE8-967B-56F816FBB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Nombrar</a:t>
            </a:r>
            <a:r>
              <a:rPr lang="es-MX" baseline="0" dirty="0"/>
              <a:t> las variables guiar por el código.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9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34874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37815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10249" y="2396545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rgbClr val="FFC425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301751" y="1054682"/>
            <a:ext cx="848343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01752" y="1664208"/>
            <a:ext cx="8476488" cy="296265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12000"/>
              </a:lnSpc>
              <a:defRPr/>
            </a:lvl1pPr>
            <a:lvl2pPr>
              <a:lnSpc>
                <a:spcPct val="112000"/>
              </a:lnSpc>
              <a:defRPr/>
            </a:lvl2pPr>
            <a:lvl3pPr>
              <a:lnSpc>
                <a:spcPct val="112000"/>
              </a:lnSpc>
              <a:defRPr/>
            </a:lvl3pPr>
            <a:lvl4pPr>
              <a:lnSpc>
                <a:spcPct val="112000"/>
              </a:lnSpc>
              <a:defRPr/>
            </a:lvl4pPr>
            <a:lvl5pPr>
              <a:lnSpc>
                <a:spcPct val="112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4120587" cy="3427413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99325" y="1170432"/>
            <a:ext cx="4120587" cy="3427413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1752" y="1664208"/>
            <a:ext cx="4120587" cy="2971800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99325" y="1664208"/>
            <a:ext cx="4120587" cy="2971800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301751" y="1054682"/>
            <a:ext cx="413135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 bwMode="gray">
          <a:xfrm>
            <a:off x="4699325" y="1054682"/>
            <a:ext cx="413135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4829346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3657339"/>
            <a:ext cx="4375150" cy="335927"/>
          </a:xfrm>
        </p:spPr>
        <p:txBody>
          <a:bodyPr wrap="square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lang="en-US" sz="1400" kern="1200" baseline="0" dirty="0" smtClean="0">
                <a:solidFill>
                  <a:srgbClr val="046CB6"/>
                </a:solidFill>
                <a:latin typeface="Arial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Name,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67" y="1068808"/>
            <a:ext cx="1431321" cy="13268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2313548"/>
          </a:xfrm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583871" y="2179139"/>
            <a:ext cx="1431321" cy="1326811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3983359"/>
            <a:ext cx="4375150" cy="335927"/>
          </a:xfrm>
        </p:spPr>
        <p:txBody>
          <a:bodyPr wrap="square">
            <a:noAutofit/>
          </a:bodyPr>
          <a:lstStyle>
            <a:lvl1pPr marL="0" indent="0">
              <a:lnSpc>
                <a:spcPct val="90000"/>
              </a:lnSpc>
              <a:buNone/>
              <a:defRPr lang="en-US" sz="1400" kern="1200" baseline="0" dirty="0" smtClean="0">
                <a:solidFill>
                  <a:srgbClr val="046CB6"/>
                </a:solidFill>
                <a:latin typeface="Arial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Company</a:t>
            </a:r>
          </a:p>
        </p:txBody>
      </p:sp>
    </p:spTree>
    <p:extLst>
      <p:ext uri="{BB962C8B-B14F-4D97-AF65-F5344CB8AC3E}">
        <p14:creationId xmlns:p14="http://schemas.microsoft.com/office/powerpoint/2010/main" val="3669037197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2016</a:t>
            </a:r>
            <a:r>
              <a:rPr lang="en-US" sz="600" kern="1200" baseline="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UNAM</a:t>
            </a:r>
          </a:p>
        </p:txBody>
      </p:sp>
      <p:sp>
        <p:nvSpPr>
          <p:cNvPr id="4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27128" cy="5190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36" y="0"/>
            <a:ext cx="4897791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54468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333755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10249" y="2592485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©2016</a:t>
            </a:r>
            <a:r>
              <a:rPr lang="en-US" sz="600" kern="1200" baseline="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4860843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 Title-Plus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11395" y="2437430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11395" y="2696160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36593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75027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224315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Confidenti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11395" y="2437430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11395" y="2696160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36593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75027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93758" y="4652388"/>
            <a:ext cx="3778513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UNAM</a:t>
            </a:r>
            <a:r>
              <a:rPr lang="en-US" sz="800" kern="1200" baseline="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 2016</a:t>
            </a:r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175597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250766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0249" y="2039841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Name, Title of Department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0249" y="2298571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100" b="0" i="1" u="none">
                <a:solidFill>
                  <a:schemeClr val="bg2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email@url.com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4806" y="2547253"/>
            <a:ext cx="7525511" cy="15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050" b="0" i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aspentech.com</a:t>
            </a:r>
          </a:p>
        </p:txBody>
      </p:sp>
    </p:spTree>
    <p:extLst>
      <p:ext uri="{BB962C8B-B14F-4D97-AF65-F5344CB8AC3E}">
        <p14:creationId xmlns:p14="http://schemas.microsoft.com/office/powerpoint/2010/main" val="145298220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rom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250766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0249" y="2039841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Name, Title of Department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0249" y="2298571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100" b="0" i="1" u="none">
                <a:solidFill>
                  <a:schemeClr val="bg2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email@url.com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4806" y="2547253"/>
            <a:ext cx="7525511" cy="15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050" b="0" i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aspentech.com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1" y="3606025"/>
            <a:ext cx="4777519" cy="952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8000"/>
                </a:schemeClr>
              </a:gs>
              <a:gs pos="66000">
                <a:schemeClr val="bg1">
                  <a:alpha val="0"/>
                </a:schemeClr>
              </a:gs>
            </a:gsLst>
            <a:lin ang="0" scaled="0"/>
            <a:tileRect/>
          </a:gradFill>
          <a:ln w="3175" cap="sq" algn="ctr">
            <a:noFill/>
            <a:miter lim="800000"/>
            <a:headEnd/>
            <a:tailEnd/>
          </a:ln>
          <a:effectLst/>
        </p:spPr>
        <p:txBody>
          <a:bodyPr wrap="square" lIns="182880" tIns="45720" rIns="548640" anchor="ctr">
            <a:noAutofit/>
          </a:bodyPr>
          <a:lstStyle/>
          <a:p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7" name="Picture 16" descr="ForbesMIGC2014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95" y="3503384"/>
            <a:ext cx="1175341" cy="114735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 bwMode="auto">
          <a:xfrm>
            <a:off x="1814247" y="3810657"/>
            <a:ext cx="2381200" cy="4247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noAutofit/>
          </a:bodyPr>
          <a:lstStyle/>
          <a:p>
            <a:pPr algn="l"/>
            <a:r>
              <a:rPr lang="en-US" sz="1200" dirty="0" err="1">
                <a:solidFill>
                  <a:schemeClr val="bg2"/>
                </a:solidFill>
                <a:latin typeface="+mn-lt"/>
              </a:rPr>
              <a:t>AspenTech</a:t>
            </a:r>
            <a:r>
              <a:rPr lang="en-US" sz="1200" dirty="0">
                <a:solidFill>
                  <a:schemeClr val="bg2"/>
                </a:solidFill>
                <a:latin typeface="+mn-lt"/>
              </a:rPr>
              <a:t> is ranked as a top innovative growth company</a:t>
            </a:r>
          </a:p>
        </p:txBody>
      </p:sp>
    </p:spTree>
    <p:extLst>
      <p:ext uri="{BB962C8B-B14F-4D97-AF65-F5344CB8AC3E}">
        <p14:creationId xmlns:p14="http://schemas.microsoft.com/office/powerpoint/2010/main" val="3422868754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82" y="-2367"/>
            <a:ext cx="5832362" cy="51435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-1" y="1636897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1" name="Rectangle 10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accent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2016</a:t>
            </a:r>
            <a:endParaRPr lang="en-US" sz="600" kern="1200" baseline="0" dirty="0">
              <a:solidFill>
                <a:schemeClr val="bg2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8" y="2145825"/>
            <a:ext cx="7507224" cy="475488"/>
          </a:xfrm>
        </p:spPr>
        <p:txBody>
          <a:bodyPr anchor="ctr" anchorCtr="0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38" y="-2367"/>
            <a:ext cx="5832362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3566160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©2016</a:t>
            </a:r>
            <a:r>
              <a:rPr lang="en-US" sz="600" kern="1200" baseline="0" dirty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.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227013" y="865040"/>
            <a:ext cx="8686800" cy="0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02290826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10896" y="91440"/>
            <a:ext cx="8485632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+mn-lt"/>
                <a:cs typeface="Arial" charset="0"/>
              </a:rPr>
              <a:t> 2016 UNAM</a:t>
            </a:r>
            <a:endParaRPr lang="en-US" sz="600" kern="1200" baseline="0" dirty="0">
              <a:solidFill>
                <a:schemeClr val="bg2"/>
              </a:solidFill>
              <a:latin typeface="+mn-lt"/>
              <a:cs typeface="Arial" charset="0"/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27013" y="865040"/>
            <a:ext cx="8686800" cy="0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1752" y="1170431"/>
            <a:ext cx="8476488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25" r:id="rId2"/>
    <p:sldLayoutId id="2147483738" r:id="rId3"/>
    <p:sldLayoutId id="2147483739" r:id="rId4"/>
    <p:sldLayoutId id="2147483726" r:id="rId5"/>
    <p:sldLayoutId id="2147483735" r:id="rId6"/>
    <p:sldLayoutId id="2147483701" r:id="rId7"/>
    <p:sldLayoutId id="2147483740" r:id="rId8"/>
    <p:sldLayoutId id="2147483700" r:id="rId9"/>
    <p:sldLayoutId id="2147483711" r:id="rId10"/>
    <p:sldLayoutId id="2147483702" r:id="rId11"/>
    <p:sldLayoutId id="2147483727" r:id="rId12"/>
    <p:sldLayoutId id="2147483736" r:id="rId13"/>
    <p:sldLayoutId id="2147483704" r:id="rId14"/>
    <p:sldLayoutId id="2147483705" r:id="rId15"/>
  </p:sldLayoutIdLst>
  <p:transition>
    <p:wipe dir="r"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400" b="0" baseline="0" dirty="0" smtClean="0">
          <a:solidFill>
            <a:schemeClr val="accent1"/>
          </a:solidFill>
          <a:latin typeface="+mj-lt"/>
          <a:ea typeface="ＭＳ Ｐゴシック" pitchFamily="127" charset="-128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lnSpc>
          <a:spcPct val="112000"/>
        </a:lnSpc>
        <a:spcBef>
          <a:spcPts val="1200"/>
        </a:spcBef>
        <a:spcAft>
          <a:spcPct val="0"/>
        </a:spcAft>
        <a:buClr>
          <a:schemeClr val="accent1"/>
        </a:buClr>
        <a:buChar char="•"/>
        <a:defRPr lang="en-US" sz="1600" dirty="0" smtClean="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1pPr>
      <a:lvl2pPr marL="4572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2pPr>
      <a:lvl3pPr marL="6858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3pPr>
      <a:lvl4pPr marL="9144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4pPr>
      <a:lvl5pPr marL="11430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4774" y="1034321"/>
            <a:ext cx="8416977" cy="1499018"/>
          </a:xfrm>
        </p:spPr>
        <p:txBody>
          <a:bodyPr/>
          <a:lstStyle/>
          <a:p>
            <a:r>
              <a:rPr lang="es-MX" dirty="0"/>
              <a:t>Desarrollo de una librería en java para el cálculo de propiedades de sustancias con ecuaciones de estado cúbicas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7802" y="2513638"/>
            <a:ext cx="7525511" cy="226110"/>
          </a:xfrm>
        </p:spPr>
        <p:txBody>
          <a:bodyPr/>
          <a:lstStyle/>
          <a:p>
            <a:r>
              <a:rPr lang="en-US" dirty="0"/>
              <a:t>UNAM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0406" y="2764872"/>
            <a:ext cx="7521902" cy="241826"/>
          </a:xfrm>
        </p:spPr>
        <p:txBody>
          <a:bodyPr/>
          <a:lstStyle/>
          <a:p>
            <a:r>
              <a:rPr lang="es-MX" dirty="0"/>
              <a:t>Junio</a:t>
            </a:r>
            <a:r>
              <a:rPr lang="en-US" dirty="0"/>
              <a:t> 8, 2016</a:t>
            </a:r>
            <a:br>
              <a:rPr lang="en-US" dirty="0"/>
            </a:br>
            <a:r>
              <a:rPr lang="en-US" dirty="0"/>
              <a:t>Hugo Redon</a:t>
            </a:r>
          </a:p>
        </p:txBody>
      </p:sp>
    </p:spTree>
    <p:extLst>
      <p:ext uri="{BB962C8B-B14F-4D97-AF65-F5344CB8AC3E}">
        <p14:creationId xmlns:p14="http://schemas.microsoft.com/office/powerpoint/2010/main" val="296649348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6"/>
            <a:ext cx="8542445" cy="1074741"/>
          </a:xfrm>
        </p:spPr>
        <p:txBody>
          <a:bodyPr/>
          <a:lstStyle/>
          <a:p>
            <a:r>
              <a:rPr lang="es-MX" dirty="0"/>
              <a:t>Parámetros de </a:t>
            </a:r>
            <a:r>
              <a:rPr lang="el-GR" dirty="0"/>
              <a:t>α</a:t>
            </a:r>
            <a:r>
              <a:rPr lang="es-MX" dirty="0"/>
              <a:t> expresión de Soave de 2 parámetros, con Peng Robinson.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Los datos pseudo-experimentales fueron generados con la ecuación 101 DIPPR</a:t>
            </a:r>
            <a:endParaRPr lang="es-MX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445457" y="1646530"/>
            <a:ext cx="2784924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Antes de la estimación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5886078" y="1698528"/>
            <a:ext cx="2064989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Después de la estimación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0786"/>
            <a:ext cx="4453187" cy="245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38" y="2030786"/>
            <a:ext cx="4512039" cy="257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183116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7"/>
            <a:ext cx="8542445" cy="728926"/>
          </a:xfrm>
        </p:spPr>
        <p:txBody>
          <a:bodyPr/>
          <a:lstStyle/>
          <a:p>
            <a:r>
              <a:rPr lang="es-MX" dirty="0"/>
              <a:t>El historiador de la librería permite ver la trayectoria de la minimización.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El método numérico tomo 15 para una tolerancia de1E-5.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304" y="1785141"/>
            <a:ext cx="4086982" cy="272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" y="1685352"/>
            <a:ext cx="4901405" cy="237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666755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</a:t>
            </a:r>
          </a:p>
        </p:txBody>
      </p:sp>
      <p:pic>
        <p:nvPicPr>
          <p:cNvPr id="4" name="parameter estimation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976" y="140677"/>
            <a:ext cx="8542264" cy="4804621"/>
          </a:xfrm>
        </p:spPr>
      </p:pic>
    </p:spTree>
    <p:extLst>
      <p:ext uri="{BB962C8B-B14F-4D97-AF65-F5344CB8AC3E}">
        <p14:creationId xmlns:p14="http://schemas.microsoft.com/office/powerpoint/2010/main" val="15977767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Gráficos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7"/>
            <a:ext cx="8542445" cy="728926"/>
          </a:xfrm>
        </p:spPr>
        <p:txBody>
          <a:bodyPr/>
          <a:lstStyle/>
          <a:p>
            <a:r>
              <a:rPr lang="es-MX" dirty="0"/>
              <a:t>La librería permite crear gráficos en varias plataformas.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Escritorio: Latex, Web: Three.js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0" y="1714109"/>
            <a:ext cx="5211763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4" y="1655659"/>
            <a:ext cx="3549469" cy="256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7" y="4440003"/>
            <a:ext cx="5135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36212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</a:t>
            </a:r>
          </a:p>
        </p:txBody>
      </p:sp>
      <p:pic>
        <p:nvPicPr>
          <p:cNvPr id="4" name="plots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502" y="46344"/>
            <a:ext cx="8896668" cy="5003957"/>
          </a:xfrm>
        </p:spPr>
      </p:pic>
    </p:spTree>
    <p:extLst>
      <p:ext uri="{BB962C8B-B14F-4D97-AF65-F5344CB8AC3E}">
        <p14:creationId xmlns:p14="http://schemas.microsoft.com/office/powerpoint/2010/main" val="42701727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proceso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3"/>
            <a:ext cx="8564930" cy="1070598"/>
          </a:xfrm>
        </p:spPr>
        <p:txBody>
          <a:bodyPr/>
          <a:lstStyle/>
          <a:p>
            <a:r>
              <a:rPr lang="es-MX" dirty="0"/>
              <a:t>Finalmente una demostración experimental del tipo de aplicaciones que pueden explotar las capacidades de la librería.</a:t>
            </a:r>
          </a:p>
          <a:p>
            <a:pPr lvl="1"/>
            <a:r>
              <a:rPr lang="es-MX" dirty="0">
                <a:solidFill>
                  <a:schemeClr val="accent1"/>
                </a:solidFill>
              </a:rPr>
              <a:t>Diagrama de proceso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315629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rocessFlowDiagr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22" y="80181"/>
            <a:ext cx="8851630" cy="49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552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 a la librería Materia</a:t>
            </a:r>
          </a:p>
        </p:txBody>
      </p:sp>
    </p:spTree>
    <p:extLst>
      <p:ext uri="{BB962C8B-B14F-4D97-AF65-F5344CB8AC3E}">
        <p14:creationId xmlns:p14="http://schemas.microsoft.com/office/powerpoint/2010/main" val="185405742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Estructura: Materia Homogénea</a:t>
            </a:r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5437942" y="1011835"/>
            <a:ext cx="3500574" cy="384497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La clase ‘</a:t>
            </a:r>
            <a:r>
              <a:rPr lang="es-MX" dirty="0" err="1"/>
              <a:t>Homogeneous</a:t>
            </a:r>
            <a:r>
              <a:rPr lang="es-MX" dirty="0"/>
              <a:t>’ representa a las substancias o mezclas que se encuentran en una sola fase, las propiedades que se pueden calcular de una fase son:</a:t>
            </a:r>
          </a:p>
          <a:p>
            <a:r>
              <a:rPr lang="es-MX" dirty="0"/>
              <a:t>Presión.</a:t>
            </a:r>
          </a:p>
          <a:p>
            <a:r>
              <a:rPr lang="es-MX" dirty="0"/>
              <a:t>Factor  de compresibilidad.</a:t>
            </a:r>
          </a:p>
          <a:p>
            <a:r>
              <a:rPr lang="es-MX" dirty="0"/>
              <a:t>Volumen molar.</a:t>
            </a:r>
          </a:p>
          <a:p>
            <a:r>
              <a:rPr lang="es-MX" dirty="0"/>
              <a:t>Fugacidad.</a:t>
            </a:r>
          </a:p>
          <a:p>
            <a:r>
              <a:rPr lang="es-MX" dirty="0"/>
              <a:t>Entalpía.</a:t>
            </a:r>
          </a:p>
          <a:p>
            <a:r>
              <a:rPr lang="es-MX" dirty="0"/>
              <a:t>Entropía.</a:t>
            </a:r>
          </a:p>
          <a:p>
            <a:r>
              <a:rPr lang="es-MX" dirty="0"/>
              <a:t>Energía libre de </a:t>
            </a:r>
            <a:r>
              <a:rPr lang="es-MX" dirty="0" err="1"/>
              <a:t>Gibbs</a:t>
            </a:r>
            <a:r>
              <a:rPr lang="es-MX" dirty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7" y="1118329"/>
            <a:ext cx="5235575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417371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2" r="5041"/>
          <a:stretch/>
        </p:blipFill>
        <p:spPr bwMode="auto">
          <a:xfrm>
            <a:off x="205538" y="959370"/>
            <a:ext cx="4261531" cy="194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Ecuación de estado cúbica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" y="2904874"/>
            <a:ext cx="4407098" cy="207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0" b="34861"/>
          <a:stretch/>
        </p:blipFill>
        <p:spPr bwMode="auto">
          <a:xfrm>
            <a:off x="4396494" y="2414211"/>
            <a:ext cx="4635080" cy="10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38" y="3645295"/>
            <a:ext cx="4516835" cy="104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4552418" y="964828"/>
            <a:ext cx="4104402" cy="120032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600" dirty="0"/>
              <a:t>La Clase ‘</a:t>
            </a:r>
            <a:r>
              <a:rPr lang="es-MX" sz="1600" dirty="0" err="1"/>
              <a:t>Cubic</a:t>
            </a:r>
            <a:r>
              <a:rPr lang="es-MX" sz="1600" dirty="0"/>
              <a:t>’ representa a las ecuaciones de estado cúbicas, raramente será necesario usar los métodos de esta clase ya que es difícil obtener el cálculo de los parámetros a y b.</a:t>
            </a:r>
          </a:p>
        </p:txBody>
      </p:sp>
    </p:spTree>
    <p:extLst>
      <p:ext uri="{BB962C8B-B14F-4D97-AF65-F5344CB8AC3E}">
        <p14:creationId xmlns:p14="http://schemas.microsoft.com/office/powerpoint/2010/main" val="3741073658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19306" y="840649"/>
            <a:ext cx="8377553" cy="2539633"/>
          </a:xfrm>
        </p:spPr>
        <p:txBody>
          <a:bodyPr/>
          <a:lstStyle/>
          <a:p>
            <a:pPr>
              <a:tabLst>
                <a:tab pos="8229600" algn="r"/>
              </a:tabLst>
            </a:pPr>
            <a:r>
              <a:rPr lang="es-MX" sz="2000" dirty="0"/>
              <a:t>Motivación</a:t>
            </a:r>
            <a:r>
              <a:rPr lang="en-US" sz="2000" dirty="0"/>
              <a:t> 	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Demostración </a:t>
            </a:r>
            <a:r>
              <a:rPr lang="en-US" sz="2000" dirty="0"/>
              <a:t>	15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Introducción a la librería Materia </a:t>
            </a:r>
            <a:r>
              <a:rPr lang="en-US" sz="2000" dirty="0"/>
              <a:t>	20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Herramientas e instalación</a:t>
            </a:r>
            <a:r>
              <a:rPr lang="en-US" sz="2000" dirty="0"/>
              <a:t>	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Conclusiones</a:t>
            </a:r>
            <a:r>
              <a:rPr lang="en-US" sz="2000" dirty="0"/>
              <a:t>	5 </a:t>
            </a:r>
            <a:r>
              <a:rPr lang="es-MX" sz="2000" dirty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/>
              <a:t>Preguntas y respuestas</a:t>
            </a:r>
            <a:r>
              <a:rPr lang="en-US" sz="2000" dirty="0"/>
              <a:t>	</a:t>
            </a:r>
          </a:p>
          <a:p>
            <a:pPr marL="0" indent="0">
              <a:buNone/>
              <a:tabLst>
                <a:tab pos="8229600" algn="r"/>
              </a:tabLst>
            </a:pPr>
            <a:r>
              <a:rPr lang="es-MX" sz="2000" b="1" dirty="0">
                <a:solidFill>
                  <a:schemeClr val="accent1"/>
                </a:solidFill>
              </a:rPr>
              <a:t>Esta presentación pretende dar una idea general sobre la librería creada y su utilización. Detalles sobre el lenguaje de programación son mera necesidad, no la base de esta tesis. 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39499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Compuestos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01751" y="968938"/>
            <a:ext cx="8699842" cy="11018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/>
              <a:t>La clase ‘</a:t>
            </a:r>
            <a:r>
              <a:rPr lang="es-MX" sz="1600" dirty="0" err="1"/>
              <a:t>Compound</a:t>
            </a:r>
            <a:r>
              <a:rPr lang="es-MX" sz="1600" dirty="0"/>
              <a:t>’ permite definir las propiedades de un compuesto puro y utilizarlas dentro de la librería.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/>
              <a:t>Propiedades como la temperatura crítica, factor acéntrico y los parámetros para las expresiones de alfa pueden obtenerse de esta clase.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5" y="2241617"/>
            <a:ext cx="533400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66" y="3251498"/>
            <a:ext cx="4953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716445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Parámetros de la ecuación de estado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9404" y="936361"/>
            <a:ext cx="9074596" cy="188974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/>
              <a:t>El cálculo de los parámetros depende de la cantidad de compuestos presentes en el sistema.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00" dirty="0"/>
              <a:t>Para los </a:t>
            </a:r>
            <a:r>
              <a:rPr lang="es-MX" sz="1600" dirty="0" err="1"/>
              <a:t>compeustos</a:t>
            </a:r>
            <a:r>
              <a:rPr lang="es-MX" sz="1600" dirty="0"/>
              <a:t> puros la clase ‘</a:t>
            </a:r>
            <a:r>
              <a:rPr lang="es-MX" sz="1600" dirty="0" err="1"/>
              <a:t>Substance</a:t>
            </a:r>
            <a:r>
              <a:rPr lang="es-MX" sz="1600" dirty="0"/>
              <a:t>’ define el cálculo de los parámetros usando una expresión de </a:t>
            </a:r>
            <a:r>
              <a:rPr lang="el-GR" sz="1600" dirty="0"/>
              <a:t>α</a:t>
            </a:r>
            <a:r>
              <a:rPr lang="es-MX" sz="1600" dirty="0"/>
              <a:t>, los parámetros </a:t>
            </a:r>
            <a:r>
              <a:rPr lang="el-GR" sz="1600" dirty="0"/>
              <a:t>Ω</a:t>
            </a:r>
            <a:r>
              <a:rPr lang="es-MX" sz="1600" dirty="0"/>
              <a:t>a y </a:t>
            </a:r>
            <a:r>
              <a:rPr lang="el-GR" sz="1600" dirty="0"/>
              <a:t>Ω</a:t>
            </a:r>
            <a:r>
              <a:rPr lang="es-MX" sz="1600" dirty="0"/>
              <a:t>b de la ecuación de estado y las propiedades del compuesto puro.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00" dirty="0"/>
              <a:t>Para las mezclas, la clase ‘Mixture’ define el cálculo de los </a:t>
            </a:r>
            <a:r>
              <a:rPr lang="es-MX" sz="1600" dirty="0" err="1"/>
              <a:t>parameteros</a:t>
            </a:r>
            <a:r>
              <a:rPr lang="es-MX" sz="1600" dirty="0"/>
              <a:t> usando una regla de mezclado y el conjunto de los parámetros a y b calculados a partir de los compuestos puros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12" y="2773180"/>
            <a:ext cx="2885426" cy="217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27" y="2622876"/>
            <a:ext cx="4431025" cy="103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27" y="3661844"/>
            <a:ext cx="4292625" cy="124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332264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Cálculos de substancias homogéneas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00"/>
          <a:stretch/>
        </p:blipFill>
        <p:spPr bwMode="auto">
          <a:xfrm>
            <a:off x="157314" y="1046632"/>
            <a:ext cx="4383858" cy="100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826" y="893513"/>
            <a:ext cx="3592284" cy="201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3" y="2964929"/>
            <a:ext cx="4127693" cy="107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43" y="2904874"/>
            <a:ext cx="3504394" cy="204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813727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Estructura: Materia Heterogénea</a:t>
            </a:r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4793337" y="974360"/>
            <a:ext cx="4268217" cy="37400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400" dirty="0"/>
              <a:t>La clase ‘</a:t>
            </a:r>
            <a:r>
              <a:rPr lang="es-MX" sz="1400" dirty="0" err="1"/>
              <a:t>Heterogeneous</a:t>
            </a:r>
            <a:r>
              <a:rPr lang="es-MX" sz="1400" dirty="0"/>
              <a:t>’ se encarga de los cálculos de equilibrio entre fases líquido y vapor. La clase contiene dos objetos del tipo ‘</a:t>
            </a:r>
            <a:r>
              <a:rPr lang="es-MX" sz="1400" dirty="0" err="1"/>
              <a:t>Homogenous</a:t>
            </a:r>
            <a:r>
              <a:rPr lang="es-MX" sz="1400" dirty="0"/>
              <a:t>’ que representan a la fase líquida y a la fase vapor. Esta clase implementa los algoritmos numéricos para igualar los cálculos de la fugacidad entre las fases.</a:t>
            </a:r>
          </a:p>
          <a:p>
            <a:pPr marL="0" indent="0">
              <a:buNone/>
            </a:pPr>
            <a:r>
              <a:rPr lang="es-MX" sz="1400" dirty="0"/>
              <a:t>Los cálculos disponibles a través de esta clase son:</a:t>
            </a:r>
          </a:p>
          <a:p>
            <a:r>
              <a:rPr lang="es-MX" sz="1100" dirty="0"/>
              <a:t>Substancias</a:t>
            </a:r>
          </a:p>
          <a:p>
            <a:pPr lvl="1"/>
            <a:r>
              <a:rPr lang="es-MX" sz="1100" dirty="0"/>
              <a:t>Temperatura de saturación</a:t>
            </a:r>
          </a:p>
          <a:p>
            <a:pPr lvl="1"/>
            <a:r>
              <a:rPr lang="es-MX" sz="1100" dirty="0"/>
              <a:t>Presión de saturación</a:t>
            </a:r>
          </a:p>
          <a:p>
            <a:r>
              <a:rPr lang="es-MX" sz="1100" dirty="0"/>
              <a:t>Mezclas</a:t>
            </a:r>
          </a:p>
          <a:p>
            <a:pPr lvl="1"/>
            <a:r>
              <a:rPr lang="es-MX" sz="1100" dirty="0"/>
              <a:t>Presión de burbuja y rocío</a:t>
            </a:r>
          </a:p>
          <a:p>
            <a:pPr lvl="1"/>
            <a:r>
              <a:rPr lang="es-MX" sz="1100" dirty="0"/>
              <a:t>Temperatura de burbuja y rocío</a:t>
            </a:r>
          </a:p>
          <a:p>
            <a:pPr lvl="1"/>
            <a:r>
              <a:rPr lang="es-MX" sz="1100" dirty="0"/>
              <a:t>Flash: temperatura, presión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6395"/>
            <a:ext cx="4716463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31537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Cálculos de substancias heterogéneas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" y="1182219"/>
            <a:ext cx="4458880" cy="117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339" y="972358"/>
            <a:ext cx="4048211" cy="214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2" y="3019728"/>
            <a:ext cx="4525537" cy="150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38" y="4424891"/>
            <a:ext cx="4280811" cy="52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03" y="3083002"/>
            <a:ext cx="2171388" cy="134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203371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 de </a:t>
            </a:r>
            <a:r>
              <a:rPr lang="el-GR" dirty="0"/>
              <a:t>α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2" y="2719813"/>
            <a:ext cx="5243513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134912" y="906905"/>
            <a:ext cx="8776740" cy="177279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estimación de los parámetros de la expresión de alfa se realiza para un compuesto puro y es necesaria una lista de datos experimentales Temperatura-Presión de la substancia en equilibrio.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clase ‘</a:t>
            </a:r>
            <a:r>
              <a:rPr lang="es-MX" sz="1400" dirty="0" err="1"/>
              <a:t>ErrorFunction</a:t>
            </a:r>
            <a:r>
              <a:rPr lang="es-MX" sz="1400" dirty="0"/>
              <a:t>’ calcula el error total, un objeto de este tipo existe para cada instancia de la clase ‘</a:t>
            </a:r>
            <a:r>
              <a:rPr lang="es-MX" sz="1400" dirty="0" err="1"/>
              <a:t>HeterogeneousSubstance</a:t>
            </a:r>
            <a:r>
              <a:rPr lang="es-MX" sz="1400" dirty="0"/>
              <a:t>’.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clase ‘</a:t>
            </a:r>
            <a:r>
              <a:rPr lang="es-MX" sz="1400" dirty="0" err="1"/>
              <a:t>NewtonMethodSolver</a:t>
            </a:r>
            <a:r>
              <a:rPr lang="es-MX" sz="1400" dirty="0"/>
              <a:t>’ ejecuta el algoritmo de Newton </a:t>
            </a:r>
            <a:r>
              <a:rPr lang="es-MX" sz="1400" dirty="0" err="1"/>
              <a:t>Multivariable</a:t>
            </a:r>
            <a:r>
              <a:rPr lang="es-MX" sz="1400" dirty="0"/>
              <a:t> para minimizar la función error, una instancia de esta clase se encuentra como variable de la clase ‘</a:t>
            </a:r>
            <a:r>
              <a:rPr lang="es-MX" sz="1400" dirty="0" err="1"/>
              <a:t>ErrorFunction</a:t>
            </a:r>
            <a:r>
              <a:rPr lang="es-MX" sz="1400" dirty="0"/>
              <a:t>’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realizar la estimación de parámetros se invoca el método ‘</a:t>
            </a:r>
            <a:r>
              <a:rPr lang="es-MX" sz="1400" dirty="0" err="1"/>
              <a:t>minimize</a:t>
            </a:r>
            <a:r>
              <a:rPr lang="es-MX" sz="1400" dirty="0"/>
              <a:t>’ de la función error.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9" y="2731899"/>
            <a:ext cx="3715217" cy="80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27" y="3537844"/>
            <a:ext cx="1792521" cy="122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63" y="3537844"/>
            <a:ext cx="960073" cy="89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36" y="3598798"/>
            <a:ext cx="836847" cy="77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79" y="4433313"/>
            <a:ext cx="1308114" cy="66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648611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Estimación de parámetros binarios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97565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 estimación de parámetros binarios se utilizan las mismas clases ‘</a:t>
            </a:r>
            <a:r>
              <a:rPr lang="es-MX" sz="1400" dirty="0" err="1"/>
              <a:t>ErrorFunction</a:t>
            </a:r>
            <a:r>
              <a:rPr lang="es-MX" sz="1400" dirty="0"/>
              <a:t>’ y la clase ‘</a:t>
            </a:r>
            <a:r>
              <a:rPr lang="es-MX" sz="1400" dirty="0" err="1"/>
              <a:t>NewtonMethodSolver</a:t>
            </a:r>
            <a:r>
              <a:rPr lang="es-MX" sz="1400" dirty="0"/>
              <a:t>’ que se encuentran dentro de la clase ‘</a:t>
            </a:r>
            <a:r>
              <a:rPr lang="es-MX" sz="1400" dirty="0" err="1"/>
              <a:t>HeterogeneousMixture</a:t>
            </a:r>
            <a:r>
              <a:rPr lang="es-MX" sz="1400" dirty="0"/>
              <a:t>’.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crear una lista de datos experimentales para una mezcla binaria, es necesario indicar si la experimentación se llevo a cabo de manera isobárica o isotérmica.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2" y="2017922"/>
            <a:ext cx="5234301" cy="254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7" y="2545457"/>
            <a:ext cx="4252555" cy="920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65" y="3587646"/>
            <a:ext cx="1690959" cy="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46" y="3587646"/>
            <a:ext cx="1799507" cy="97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67847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Extensión de la librería Materia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338862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colaborar con el proyecto y agregar nuevas clases a la biblioteca es necesario descargar el código fuente desde </a:t>
            </a:r>
            <a:r>
              <a:rPr lang="es-MX" sz="1400" dirty="0" err="1"/>
              <a:t>GitHub</a:t>
            </a:r>
            <a:r>
              <a:rPr lang="es-MX" sz="1400" dirty="0"/>
              <a:t>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Se pueden crear nuevas clases usando plantillas: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Nuevas expresiones de alfa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Reglas de Mezclado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Modelos de coeficientes de actividad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Ecuaciones de capacidad calorífica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También se puede: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Modificaciones a los modelos existentes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Agregar nuevos métodos numéricos.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 creación de estos nuevos modelos debemos asegurarnos de ciertos métodos que definen su funcionalidad.</a:t>
            </a:r>
          </a:p>
        </p:txBody>
      </p:sp>
    </p:spTree>
    <p:extLst>
      <p:ext uri="{BB962C8B-B14F-4D97-AF65-F5344CB8AC3E}">
        <p14:creationId xmlns:p14="http://schemas.microsoft.com/office/powerpoint/2010/main" val="2895548819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Creación de nuevas expresiones de </a:t>
            </a:r>
            <a:r>
              <a:rPr lang="el-GR" dirty="0"/>
              <a:t>α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88947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las expresiones de alfa existen dos métodos fundamentales: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 la expresión para una temperatura y un compuesto puro.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 la derivada de la expresión con respecto a la temperatura.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21" y="1458909"/>
            <a:ext cx="640387" cy="67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4" y="2133849"/>
            <a:ext cx="5097463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152793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Creación de nuevas reglas de mezclado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179433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Para las reglas de mezclado los métodos fundamentales son: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del parámetro ’a’ de la ecuación cúbica.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del parámetro ’b’ de la ecuación cúbica.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La derivada del parámetro ‘a’ con respecto al numero de moles de un compuesto 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La derivada del parámetro ‘a’ con respecto a la temperatura.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87" y="2395486"/>
            <a:ext cx="3482975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" y="4197578"/>
            <a:ext cx="52435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43" y="2637956"/>
            <a:ext cx="35972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0141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Motivación</a:t>
            </a:r>
          </a:p>
        </p:txBody>
      </p:sp>
    </p:spTree>
    <p:extLst>
      <p:ext uri="{BB962C8B-B14F-4D97-AF65-F5344CB8AC3E}">
        <p14:creationId xmlns:p14="http://schemas.microsoft.com/office/powerpoint/2010/main" val="160656968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Herramientas e instalación</a:t>
            </a:r>
          </a:p>
        </p:txBody>
      </p:sp>
    </p:spTree>
    <p:extLst>
      <p:ext uri="{BB962C8B-B14F-4D97-AF65-F5344CB8AC3E}">
        <p14:creationId xmlns:p14="http://schemas.microsoft.com/office/powerpoint/2010/main" val="681179125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Herramientas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97927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1"/>
                </a:solidFill>
              </a:rPr>
              <a:t>Java</a:t>
            </a:r>
            <a:r>
              <a:rPr lang="es-MX" sz="1400" dirty="0"/>
              <a:t> nos permite el desarrollo de los métodos computacionales de una forma sencilla y segura.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Junit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asegura el funcionamiento e integridad de la librería sin importar los cambios que sean introducidos al código.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Git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permite administrar los cambios entre versiones de una forma segura.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GitHub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guarda el código fuente y permite compartir los cambios a través de internet.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Maven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permite construir las aplicaciones descargando los proyectos necesarios desde los servidores centrales de </a:t>
            </a:r>
            <a:r>
              <a:rPr lang="es-MX" sz="1400" dirty="0" err="1"/>
              <a:t>Maven</a:t>
            </a:r>
            <a:r>
              <a:rPr lang="es-MX" sz="14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chemeClr val="accent1"/>
                </a:solidFill>
              </a:rPr>
              <a:t>Netbeans</a:t>
            </a:r>
            <a:r>
              <a:rPr lang="es-MX" sz="1400" dirty="0">
                <a:solidFill>
                  <a:schemeClr val="accent1"/>
                </a:solidFill>
              </a:rPr>
              <a:t> </a:t>
            </a:r>
            <a:r>
              <a:rPr lang="es-MX" sz="1400" dirty="0"/>
              <a:t>es el ambiente de desarrollo que permite escribir, compilar y ejecutar las aplicaciones escritas.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Licencia ‘GNU GENERAL PUBLIC LICENSE </a:t>
            </a:r>
            <a:r>
              <a:rPr lang="es-MX" sz="1400" dirty="0" err="1"/>
              <a:t>Version</a:t>
            </a:r>
            <a:r>
              <a:rPr lang="es-MX" sz="1400" dirty="0"/>
              <a:t> 2’ asegura que el código fuente sea libre para todos los usuarios.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4208857335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Instalación: Para uso de la librería (compilado)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4796852" cy="465973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s-MX" sz="1400" dirty="0"/>
              <a:t>Crear una aplicación que emplea las funciones ya definidas en la biblioteca.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Solo se necesita el archivo compilado  *.</a:t>
            </a:r>
            <a:r>
              <a:rPr lang="es-MX" sz="1400" dirty="0" err="1"/>
              <a:t>jar</a:t>
            </a:r>
            <a:r>
              <a:rPr lang="es-MX" sz="1400" dirty="0"/>
              <a:t> que se puede obtener de dos formas</a:t>
            </a:r>
          </a:p>
          <a:p>
            <a:pPr marL="1314450" lvl="2" indent="-400050" algn="l">
              <a:buFont typeface="+mj-lt"/>
              <a:buAutoNum type="romanUcPeriod"/>
            </a:pPr>
            <a:r>
              <a:rPr lang="es-MX" sz="1400" dirty="0"/>
              <a:t>Descargarlo desde la pagina </a:t>
            </a:r>
            <a:r>
              <a:rPr lang="es-MX" sz="1400" dirty="0">
                <a:solidFill>
                  <a:schemeClr val="accent1"/>
                </a:solidFill>
              </a:rPr>
              <a:t>http://hugoredon.github.io/Materia/</a:t>
            </a:r>
            <a:r>
              <a:rPr lang="es-MX" sz="1400" dirty="0"/>
              <a:t> o desde la página de búsqueda de </a:t>
            </a:r>
            <a:r>
              <a:rPr lang="es-MX" sz="1400" dirty="0" err="1"/>
              <a:t>Maven</a:t>
            </a:r>
            <a:r>
              <a:rPr lang="es-MX" sz="1400" dirty="0"/>
              <a:t> </a:t>
            </a:r>
            <a:r>
              <a:rPr lang="es-MX" sz="1400" dirty="0">
                <a:solidFill>
                  <a:schemeClr val="accent1"/>
                </a:solidFill>
              </a:rPr>
              <a:t>http://search.maven.org/ </a:t>
            </a:r>
            <a:r>
              <a:rPr lang="es-MX" sz="1400" dirty="0"/>
              <a:t>con el nombre de la librería ‘Materia’.</a:t>
            </a:r>
          </a:p>
          <a:p>
            <a:pPr marL="1314450" lvl="2" indent="-400050" algn="l">
              <a:buFont typeface="+mj-lt"/>
              <a:buAutoNum type="romanUcPeriod"/>
            </a:pPr>
            <a:endParaRPr lang="es-MX" sz="1400" dirty="0"/>
          </a:p>
          <a:p>
            <a:pPr marL="1314450" lvl="2" indent="-400050" algn="l">
              <a:buFont typeface="+mj-lt"/>
              <a:buAutoNum type="romanUcPeriod"/>
            </a:pPr>
            <a:endParaRPr lang="es-MX" sz="1400" dirty="0"/>
          </a:p>
          <a:p>
            <a:pPr marL="1314450" lvl="2" indent="-400050" algn="l">
              <a:buFont typeface="+mj-lt"/>
              <a:buAutoNum type="romanUcPeriod"/>
            </a:pPr>
            <a:endParaRPr lang="es-MX" sz="1400" dirty="0"/>
          </a:p>
          <a:p>
            <a:pPr marL="1314450" lvl="2" indent="-400050" algn="l">
              <a:buFont typeface="+mj-lt"/>
              <a:buAutoNum type="romanUcPeriod"/>
            </a:pPr>
            <a:r>
              <a:rPr lang="es-MX" sz="1400" dirty="0"/>
              <a:t>Utilizando </a:t>
            </a:r>
            <a:r>
              <a:rPr lang="es-MX" sz="1400" dirty="0" err="1"/>
              <a:t>Maven</a:t>
            </a:r>
            <a:r>
              <a:rPr lang="es-MX" sz="1400" dirty="0"/>
              <a:t> agregando el siguiente código al archivo pom.xml.</a:t>
            </a:r>
          </a:p>
          <a:p>
            <a:pPr lvl="2" algn="l"/>
            <a:endParaRPr lang="es-MX" sz="1400" dirty="0"/>
          </a:p>
          <a:p>
            <a:pPr marL="1657350" lvl="3" indent="-285750" algn="l">
              <a:buFont typeface="Arial" panose="020B0604020202020204" pitchFamily="34" charset="0"/>
              <a:buChar char="•"/>
            </a:pPr>
            <a:endParaRPr lang="es-MX" sz="1400" dirty="0">
              <a:solidFill>
                <a:schemeClr val="accent1"/>
              </a:solidFill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s-MX" sz="1400" dirty="0"/>
          </a:p>
          <a:p>
            <a:pPr lvl="2" algn="l"/>
            <a:endParaRPr lang="es-MX" sz="1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14" y="3597080"/>
            <a:ext cx="3344863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91" y="906905"/>
            <a:ext cx="1181237" cy="257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188789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Instalación: Para extender o modificar la librería (código fuente)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396" y="906905"/>
            <a:ext cx="8746760" cy="157889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s-MX" sz="1400" dirty="0"/>
              <a:t>El código fuente de la librería se expone de manera pública en la página </a:t>
            </a:r>
            <a:r>
              <a:rPr lang="es-MX" sz="1400" dirty="0">
                <a:solidFill>
                  <a:schemeClr val="accent1"/>
                </a:solidFill>
              </a:rPr>
              <a:t>https://github.com/HugoRedon/Materia </a:t>
            </a:r>
            <a:r>
              <a:rPr lang="es-MX" sz="1400" dirty="0"/>
              <a:t>bajo la licencia GNU GENERAL PUBLIC LICENSE </a:t>
            </a:r>
            <a:r>
              <a:rPr lang="es-MX" sz="1400" dirty="0" err="1"/>
              <a:t>Version</a:t>
            </a:r>
            <a:r>
              <a:rPr lang="es-MX" sz="1400" dirty="0"/>
              <a:t> 2.</a:t>
            </a:r>
          </a:p>
          <a:p>
            <a:pPr algn="l"/>
            <a:r>
              <a:rPr lang="es-MX" sz="1400" dirty="0"/>
              <a:t>Desde la página de </a:t>
            </a:r>
            <a:r>
              <a:rPr lang="es-MX" sz="1400" dirty="0" err="1"/>
              <a:t>GitHub</a:t>
            </a:r>
            <a:r>
              <a:rPr lang="es-MX" sz="1400" dirty="0"/>
              <a:t> se puede obtener el código fuente y para participar en su desarrollo se debe obtener una cuenta para compartir los </a:t>
            </a:r>
            <a:r>
              <a:rPr lang="es-MX" sz="1400" dirty="0" err="1"/>
              <a:t>cámbios</a:t>
            </a:r>
            <a:r>
              <a:rPr lang="es-MX" sz="1400" dirty="0"/>
              <a:t>.</a:t>
            </a:r>
          </a:p>
          <a:p>
            <a:pPr algn="l"/>
            <a:endParaRPr lang="es-MX" sz="1400" dirty="0">
              <a:solidFill>
                <a:schemeClr val="accent1"/>
              </a:solidFill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93" y="2322617"/>
            <a:ext cx="22479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310414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632162082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95773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Durante este proyecto se ha creado una librería de clases en java que resuelven el equilibrio entre fases para substancias y mezclas </a:t>
            </a:r>
            <a:r>
              <a:rPr lang="es-MX" sz="1400" dirty="0" err="1"/>
              <a:t>multi</a:t>
            </a:r>
            <a:r>
              <a:rPr lang="es-MX" sz="1400" dirty="0"/>
              <a:t>-componentes.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Se ha logrado incluir métodos de optimización de parámetros de la expresión de </a:t>
            </a:r>
            <a:r>
              <a:rPr lang="el-GR" sz="1400" dirty="0"/>
              <a:t>α</a:t>
            </a:r>
            <a:r>
              <a:rPr lang="es-MX" sz="1400" dirty="0"/>
              <a:t> para el cálculo del parámetro ‘a’ de la ecuación de estado cúbica y de parámetros de interacción binaria de las reglas de mezclado y modelos de coeficientes de actividad.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biblioteca permite representar las propiedades de las sustancias para poder realizar cálculos de interés en la ingeniería química.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estructura de la librería y las herramientas utilizadas para su creación permiten la participación de un gran grupo de programadores para la realización de programas mas complejos.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/>
              <a:t>La creación de una página de internet para mostrar las principales funciones de la librería es un gran ejemplo del alcance de la librería.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1133768060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Sesión de preguntas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692803364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Gracias </a:t>
            </a:r>
            <a:r>
              <a:rPr lang="es-MX" dirty="0"/>
              <a:t>por su atención.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1103716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0" y="1055362"/>
            <a:ext cx="5001065" cy="357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5853659" y="1244184"/>
            <a:ext cx="2630774" cy="108952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2400" dirty="0"/>
              <a:t>Lo que no puedo crear no lo puedo comprender.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Motivación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63" y="2536078"/>
            <a:ext cx="3218852" cy="216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1070536" y="4667031"/>
            <a:ext cx="1802096" cy="3139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600" dirty="0"/>
              <a:t>Richard </a:t>
            </a:r>
            <a:r>
              <a:rPr lang="es-MX" sz="1600" dirty="0" err="1"/>
              <a:t>Feynman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153921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Reto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9" y="1132513"/>
            <a:ext cx="3601138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4706911" y="1431561"/>
            <a:ext cx="3305332" cy="5355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600" dirty="0"/>
              <a:t>¿Podemos crear un simulador de procesos?</a:t>
            </a:r>
          </a:p>
        </p:txBody>
      </p:sp>
    </p:spTree>
    <p:extLst>
      <p:ext uri="{BB962C8B-B14F-4D97-AF65-F5344CB8AC3E}">
        <p14:creationId xmlns:p14="http://schemas.microsoft.com/office/powerpoint/2010/main" val="37181325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811" y="1334087"/>
            <a:ext cx="2218809" cy="205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87" y="2675744"/>
            <a:ext cx="2326429" cy="184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747" y="1966333"/>
            <a:ext cx="3089760" cy="19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6" y="1909927"/>
            <a:ext cx="2654228" cy="179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de la librería Materia</a:t>
            </a:r>
            <a:endParaRPr lang="es-MX" sz="1600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341397" y="4468385"/>
            <a:ext cx="2256357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>
                <a:solidFill>
                  <a:srgbClr val="4D4E53"/>
                </a:solidFill>
                <a:latin typeface="+mn-lt"/>
              </a:rPr>
              <a:t>Escritura de código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6292416" y="4468385"/>
            <a:ext cx="2746601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>
                <a:solidFill>
                  <a:srgbClr val="4D4E53"/>
                </a:solidFill>
                <a:latin typeface="+mn-lt"/>
              </a:rPr>
              <a:t>Desarrollo de Aplicaciones</a:t>
            </a:r>
            <a:r>
              <a:rPr lang="en-US" sz="1600" b="1" dirty="0">
                <a:solidFill>
                  <a:srgbClr val="4D4E53"/>
                </a:solidFill>
                <a:latin typeface="+mn-lt"/>
              </a:rPr>
              <a:t> </a:t>
            </a:r>
          </a:p>
        </p:txBody>
      </p:sp>
      <p:sp>
        <p:nvSpPr>
          <p:cNvPr id="42" name="Right Arrow 41"/>
          <p:cNvSpPr/>
          <p:nvPr/>
        </p:nvSpPr>
        <p:spPr bwMode="auto">
          <a:xfrm>
            <a:off x="2597755" y="2847817"/>
            <a:ext cx="547631" cy="698129"/>
          </a:xfrm>
          <a:prstGeom prst="rightArrow">
            <a:avLst/>
          </a:prstGeom>
          <a:solidFill>
            <a:schemeClr val="accent1"/>
          </a:solidFill>
          <a:ln w="22225" cap="sq" algn="ctr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 lIns="91440" tIns="457200" rIns="91440" bIns="457200" rtlCol="0" anchor="ctr">
            <a:noAutofit/>
          </a:bodyPr>
          <a:lstStyle/>
          <a:p>
            <a:pPr algn="l"/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6058159" y="2868047"/>
            <a:ext cx="547631" cy="698129"/>
          </a:xfrm>
          <a:prstGeom prst="rightArrow">
            <a:avLst/>
          </a:prstGeom>
          <a:solidFill>
            <a:schemeClr val="accent1"/>
          </a:solidFill>
          <a:ln w="22225" cap="sq" algn="ctr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 lIns="91440" tIns="457200" rIns="91440" bIns="457200" rtlCol="0" anchor="ctr">
            <a:noAutofit/>
          </a:bodyPr>
          <a:lstStyle/>
          <a:p>
            <a:pPr algn="l"/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017312" y="4468385"/>
            <a:ext cx="2980106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>
                <a:solidFill>
                  <a:srgbClr val="4D4E53"/>
                </a:solidFill>
                <a:latin typeface="+mn-lt"/>
              </a:rPr>
              <a:t>Evidencia de funcionamiento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474365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3211011837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Evidencia de funcionamiento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6"/>
            <a:ext cx="8542445" cy="1151158"/>
          </a:xfrm>
        </p:spPr>
        <p:txBody>
          <a:bodyPr/>
          <a:lstStyle/>
          <a:p>
            <a:r>
              <a:rPr lang="es-MX" dirty="0"/>
              <a:t>Comparación de los cálculos de la librería con la literatura:</a:t>
            </a:r>
          </a:p>
          <a:p>
            <a:pPr lvl="1"/>
            <a:r>
              <a:rPr lang="es-MX" dirty="0"/>
              <a:t> </a:t>
            </a:r>
            <a:r>
              <a:rPr lang="en-US" dirty="0">
                <a:solidFill>
                  <a:schemeClr val="accent1"/>
                </a:solidFill>
              </a:rPr>
              <a:t>Orbey</a:t>
            </a:r>
            <a:r>
              <a:rPr lang="es-MX" dirty="0">
                <a:solidFill>
                  <a:schemeClr val="accent1"/>
                </a:solidFill>
              </a:rPr>
              <a:t>, H. ; Sandler S.I.: </a:t>
            </a:r>
            <a:r>
              <a:rPr lang="en-US" dirty="0">
                <a:solidFill>
                  <a:schemeClr val="accent1"/>
                </a:solidFill>
              </a:rPr>
              <a:t>Modeling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Vapor-Liquid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Equilibria</a:t>
            </a:r>
            <a:r>
              <a:rPr lang="es-MX" dirty="0">
                <a:solidFill>
                  <a:schemeClr val="accent1"/>
                </a:solidFill>
              </a:rPr>
              <a:t>. CAMBRIDGE UNIVERSITY PRESS, 1998</a:t>
            </a:r>
            <a:endParaRPr lang="en-US" sz="850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5962302" y="2108438"/>
            <a:ext cx="893193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Literatura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39" y="2220043"/>
            <a:ext cx="3949099" cy="266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825" y="2320377"/>
            <a:ext cx="2751137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090034" y="1941384"/>
            <a:ext cx="2784924" cy="425586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>
                <a:solidFill>
                  <a:schemeClr val="accent1"/>
                </a:solidFill>
              </a:rPr>
              <a:t>Aplicación</a:t>
            </a:r>
            <a:r>
              <a:rPr lang="en-US" sz="1200" b="1" dirty="0">
                <a:solidFill>
                  <a:schemeClr val="accent1"/>
                </a:solidFill>
              </a:rPr>
              <a:t> web: </a:t>
            </a:r>
            <a:r>
              <a:rPr lang="es-MX" sz="1200" b="1" dirty="0">
                <a:solidFill>
                  <a:schemeClr val="accent1"/>
                </a:solidFill>
              </a:rPr>
              <a:t>Demonstraciones</a:t>
            </a:r>
            <a:r>
              <a:rPr lang="en-US" sz="1200" b="1" dirty="0">
                <a:solidFill>
                  <a:schemeClr val="accent1"/>
                </a:solidFill>
              </a:rPr>
              <a:t> Van Der Waals</a:t>
            </a:r>
          </a:p>
        </p:txBody>
      </p:sp>
    </p:spTree>
    <p:extLst>
      <p:ext uri="{BB962C8B-B14F-4D97-AF65-F5344CB8AC3E}">
        <p14:creationId xmlns:p14="http://schemas.microsoft.com/office/powerpoint/2010/main" val="1545051357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Video</a:t>
            </a:r>
          </a:p>
        </p:txBody>
      </p:sp>
      <p:pic>
        <p:nvPicPr>
          <p:cNvPr id="3" name="vander waals demo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644" y="63328"/>
            <a:ext cx="8814239" cy="4957595"/>
          </a:xfrm>
        </p:spPr>
      </p:pic>
    </p:spTree>
    <p:extLst>
      <p:ext uri="{BB962C8B-B14F-4D97-AF65-F5344CB8AC3E}">
        <p14:creationId xmlns:p14="http://schemas.microsoft.com/office/powerpoint/2010/main" val="293556957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222&quot;&gt;&lt;/object&gt;&lt;object type=&quot;2&quot; unique_id=&quot;10223&quot;&gt;&lt;object type=&quot;3&quot; unique_id=&quot;10224&quot;&gt;&lt;property id=&quot;20148&quot; value=&quot;5&quot;/&gt;&lt;property id=&quot;20300&quot; value=&quot;Slide 1 - &amp;quot;Presentation Title Arial Bold 32pt&amp;quot;&quot;/&gt;&lt;property id=&quot;20307&quot; value=&quot;353&quot;/&gt;&lt;/object&gt;&lt;object type=&quot;3&quot; unique_id=&quot;10225&quot;&gt;&lt;property id=&quot;20148&quot; value=&quot;5&quot;/&gt;&lt;property id=&quot;20300&quot; value=&quot;Slide 4 - &amp;quot;Section Divider 32pt Bold&amp;quot;&quot;/&gt;&lt;property id=&quot;20307&quot; value=&quot;462&quot;/&gt;&lt;/object&gt;&lt;object type=&quot;3&quot; unique_id=&quot;10226&quot;&gt;&lt;property id=&quot;20148&quot; value=&quot;5&quot;/&gt;&lt;property id=&quot;20300&quot; value=&quot;Slide 5 - &amp;quot;Title and Content Layout: &amp;#x0D;&amp;#x0A;Slide Title Arial 32 pt Bold&amp;quot;&quot;/&gt;&lt;property id=&quot;20307&quot; value=&quot;454&quot;/&gt;&lt;/object&gt;&lt;object type=&quot;3&quot; unique_id=&quot;10227&quot;&gt;&lt;property id=&quot;20148&quot; value=&quot;5&quot;/&gt;&lt;property id=&quot;20300&quot; value=&quot;Slide 3 - &amp;quot;Master Layouts: Footer and Date&amp;quot;&quot;/&gt;&lt;property id=&quot;20307&quot; value=&quot;459&quot;/&gt;&lt;/object&gt;&lt;object type=&quot;3&quot; unique_id=&quot;10229&quot;&gt;&lt;property id=&quot;20148&quot; value=&quot;5&quot;/&gt;&lt;property id=&quot;20300&quot; value=&quot;Slide 8 - &amp;quot;Default Settings – Guidelines&amp;quot;&quot;/&gt;&lt;property id=&quot;20307&quot; value=&quot;456&quot;/&gt;&lt;/object&gt;&lt;object type=&quot;3&quot; unique_id=&quot;10230&quot;&gt;&lt;property id=&quot;20148&quot; value=&quot;5&quot;/&gt;&lt;property id=&quot;20300&quot; value=&quot;Slide 9 - &amp;quot;Auto Default Settings&amp;quot;&quot;/&gt;&lt;property id=&quot;20307&quot; value=&quot;460&quot;/&gt;&lt;/object&gt;&lt;object type=&quot;3&quot; unique_id=&quot;10233&quot;&gt;&lt;property id=&quot;20148&quot; value=&quot;5&quot;/&gt;&lt;property id=&quot;20300&quot; value=&quot;Slide 14 - &amp;quot;Sample Pie Chart&amp;quot;&quot;/&gt;&lt;property id=&quot;20307&quot; value=&quot;465&quot;/&gt;&lt;/object&gt;&lt;object type=&quot;3&quot; unique_id=&quot;10318&quot;&gt;&lt;property id=&quot;20148&quot; value=&quot;5&quot;/&gt;&lt;property id=&quot;20300&quot; value=&quot;Slide 7 - &amp;quot;Color Scheme&amp;quot;&quot;/&gt;&lt;property id=&quot;20307&quot; value=&quot;466&quot;/&gt;&lt;/object&gt;&lt;object type=&quot;3&quot; unique_id=&quot;10423&quot;&gt;&lt;property id=&quot;20148&quot; value=&quot;5&quot;/&gt;&lt;property id=&quot;20300&quot; value=&quot;Slide 10 - &amp;quot;Sample Column Chart&amp;quot;&quot;/&gt;&lt;property id=&quot;20307&quot; value=&quot;467&quot;/&gt;&lt;/object&gt;&lt;object type=&quot;3&quot; unique_id=&quot;10424&quot;&gt;&lt;property id=&quot;20148&quot; value=&quot;5&quot;/&gt;&lt;property id=&quot;20300&quot; value=&quot;Slide 12 - &amp;quot;Sample Line Chart&amp;quot;&quot;/&gt;&lt;property id=&quot;20307&quot; value=&quot;468&quot;/&gt;&lt;/object&gt;&lt;object type=&quot;3&quot; unique_id=&quot;22526&quot;&gt;&lt;property id=&quot;20148&quot; value=&quot;5&quot;/&gt;&lt;property id=&quot;20300&quot; value=&quot;Slide 2 - &amp;quot;Important PowerPoint 2007 changes&amp;#x0D;&amp;#x0A;&amp;quot;&quot;/&gt;&lt;property id=&quot;20307&quot; value=&quot;474&quot;/&gt;&lt;/object&gt;&lt;object type=&quot;3&quot; unique_id=&quot;22527&quot;&gt;&lt;property id=&quot;20148&quot; value=&quot;5&quot;/&gt;&lt;property id=&quot;20300&quot; value=&quot;Slide 6 - &amp;quot;Two Content Layout: &amp;#x0D;&amp;#x0A;Slide Title Arial 32 pt Bold&amp;quot;&quot;/&gt;&lt;property id=&quot;20307&quot; value=&quot;471&quot;/&gt;&lt;/object&gt;&lt;object type=&quot;3&quot; unique_id=&quot;22528&quot;&gt;&lt;property id=&quot;20148&quot; value=&quot;5&quot;/&gt;&lt;property id=&quot;20300&quot; value=&quot;Slide 11 - &amp;quot;Sample Column Chart: &amp;#x0D;&amp;#x0A;Two Content Layout&amp;quot;&quot;/&gt;&lt;property id=&quot;20307&quot; value=&quot;470&quot;/&gt;&lt;/object&gt;&lt;object type=&quot;3&quot; unique_id=&quot;22529&quot;&gt;&lt;property id=&quot;20148&quot; value=&quot;5&quot;/&gt;&lt;property id=&quot;20300&quot; value=&quot;Slide 13 - &amp;quot;Sample Line Chart:&amp;#x0D;&amp;#x0A;Two Content Layout&amp;quot;&quot;/&gt;&lt;property id=&quot;20307&quot; value=&quot;472&quot;/&gt;&lt;/object&gt;&lt;object type=&quot;3&quot; unique_id=&quot;22530&quot;&gt;&lt;property id=&quot;20148&quot; value=&quot;5&quot;/&gt;&lt;property id=&quot;20300&quot; value=&quot;Slide 15 - &amp;quot;Sample Pie Chart:&amp;#x0D;&amp;#x0A;Two Content Layout&amp;quot;&quot;/&gt;&lt;property id=&quot;20307&quot; value=&quot;473&quot;/&gt;&lt;/object&gt;&lt;/object&gt;&lt;/object&gt;&lt;/database&gt;"/>
  <p:tag name="SECTOMILLISECCONVERTED" val="1"/>
  <p:tag name="ISPRING_RESOURCE_PATHS_HASH_2" val="754e257bf4e67b6eda8b5226aec68fcba584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6671-AT_PPT_Template_16x9_15_0127">
  <a:themeElements>
    <a:clrScheme name="Custom 1">
      <a:dk1>
        <a:srgbClr val="4D4E53"/>
      </a:dk1>
      <a:lt1>
        <a:srgbClr val="FFFFFF"/>
      </a:lt1>
      <a:dk2>
        <a:srgbClr val="747679"/>
      </a:dk2>
      <a:lt2>
        <a:srgbClr val="C1C6C8"/>
      </a:lt2>
      <a:accent1>
        <a:srgbClr val="046CB6"/>
      </a:accent1>
      <a:accent2>
        <a:srgbClr val="C1C6C8"/>
      </a:accent2>
      <a:accent3>
        <a:srgbClr val="052748"/>
      </a:accent3>
      <a:accent4>
        <a:srgbClr val="FFC425"/>
      </a:accent4>
      <a:accent5>
        <a:srgbClr val="41ADFB"/>
      </a:accent5>
      <a:accent6>
        <a:srgbClr val="979C9E"/>
      </a:accent6>
      <a:hlink>
        <a:srgbClr val="052748"/>
      </a:hlink>
      <a:folHlink>
        <a:srgbClr val="A9ACA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2225" cap="sq" algn="ctr">
          <a:noFill/>
          <a:miter lim="800000"/>
          <a:headEnd/>
          <a:tailEnd/>
        </a:ln>
        <a:effectLst>
          <a:outerShdw blurRad="50800" dist="12700" dir="2700000" algn="tl" rotWithShape="0">
            <a:prstClr val="black">
              <a:alpha val="20000"/>
            </a:prstClr>
          </a:outerShdw>
        </a:effectLst>
      </a:spPr>
      <a:bodyPr wrap="square" lIns="91440" tIns="457200" rIns="91440" bIns="457200" rtlCol="0" anchor="ctr">
        <a:noAutofit/>
      </a:bodyPr>
      <a:lstStyle>
        <a:defPPr algn="l">
          <a:defRPr sz="1600" dirty="0">
            <a:solidFill>
              <a:schemeClr val="bg1"/>
            </a:solidFill>
            <a:latin typeface="Arial"/>
            <a:cs typeface="Arial"/>
          </a:defRPr>
        </a:defPPr>
      </a:lstStyle>
    </a:spDef>
    <a:lnDef>
      <a:spPr bwMode="auto">
        <a:solidFill>
          <a:schemeClr val="accent2"/>
        </a:solidFill>
        <a:ln w="12700" cap="sq" cmpd="sng" algn="ctr">
          <a:solidFill>
            <a:srgbClr val="4A95C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>
        <a:spAutoFit/>
      </a:bodyPr>
      <a:lstStyle>
        <a:defPPr algn="ctr">
          <a:lnSpc>
            <a:spcPct val="90000"/>
          </a:lnSpc>
          <a:spcBef>
            <a:spcPct val="50000"/>
          </a:spcBef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1-6310_AspenTech_PPT_Template_16x9.potx" id="{CD414E35-4CF0-4FF2-AF58-6294A8B810A4}" vid="{19718C42-BC5E-4CAB-AB77-0FA7736372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TypeId xmlns="http://schemas.microsoft.com/sharepoint/v3">0x01010038DA98B1AEAA1E4D801E55F534E04B2C</ContentTypeId>
    <TemplateUrl xmlns="http://schemas.microsoft.com/sharepoint/v3" xsi:nil="true"/>
    <_SourceUrl xmlns="http://schemas.microsoft.com/sharepoint/v3" xsi:nil="true"/>
    <PublishingExpirationDate xmlns="http://schemas.microsoft.com/sharepoint/v3" xsi:nil="true"/>
    <xd_ProgID xmlns="http://schemas.microsoft.com/sharepoint/v3" xsi:nil="true"/>
    <PublishingStartDate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DA98B1AEAA1E4D801E55F534E04B2C" ma:contentTypeVersion="1" ma:contentTypeDescription="Create a new document." ma:contentTypeScope="" ma:versionID="a64c135068a4b9081e07dfd84dd70d3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cc51883d6afbe2b7f362925c3dbb16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Author" minOccurs="0"/>
                <xsd:element ref="ns1:Editor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VirusStatus" minOccurs="0"/>
                <xsd:element ref="ns1:CheckedOutTitle" minOccurs="0"/>
                <xsd:element ref="ns1:owshiddenversion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InstanceID" minOccurs="0"/>
                <xsd:element ref="ns1:Order" minOccurs="0"/>
                <xsd:element ref="ns1:ContentTypeId" minOccurs="0"/>
                <xsd:element ref="ns1:_HasCopyDestinations" minOccurs="0"/>
                <xsd:element ref="ns1:_CopySource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_UIVersion" minOccurs="0"/>
                <xsd:element ref="ns1:_UIVersionString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TemplateUrl" minOccurs="0"/>
                <xsd:element ref="ns1:xd_ProgID" minOccurs="0"/>
                <xsd:element ref="ns1:xd_Signatur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D" ma:index="0" nillable="true" ma:displayName="ID" ma:internalName="ID" ma:readOnly="true">
      <xsd:simpleType>
        <xsd:restriction base="dms:Unknown"/>
      </xsd:simpleType>
    </xsd:element>
    <xsd:element name="Author" ma:index="2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4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ationStatus" ma:index="5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6" nillable="true" ma:displayName="Approver Comments" ma:hidden="true" ma:internalName="_ModerationComments" ma:readOnly="true">
      <xsd:simpleType>
        <xsd:restriction base="dms:Note"/>
      </xsd:simpleType>
    </xsd:element>
    <xsd:element name="FileRef" ma:index="7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8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9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0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1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2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3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VirusStatus" ma:index="15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16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owshiddenversion" ma:index="20" nillable="true" ma:displayName="owshiddenversion" ma:hidden="true" ma:internalName="owshiddenversion" ma:readOnly="true">
      <xsd:simpleType>
        <xsd:restriction base="dms:Unknown"/>
      </xsd:simpleType>
    </xsd:element>
    <xsd:element name="File_x0020_Type" ma:index="21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22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23" nillable="true" ma:displayName="Source URL" ma:hidden="true" ma:internalName="_SourceUrl">
      <xsd:simpleType>
        <xsd:restriction base="dms:Text"/>
      </xsd:simpleType>
    </xsd:element>
    <xsd:element name="_SharedFileIndex" ma:index="24" nillable="true" ma:displayName="Shared File Index" ma:hidden="true" ma:internalName="_SharedFileIndex">
      <xsd:simpleType>
        <xsd:restriction base="dms:Text"/>
      </xsd:simpleType>
    </xsd:element>
    <xsd:element name="InstanceID" ma:index="35" nillable="true" ma:displayName="Instance ID" ma:hidden="true" ma:internalName="InstanceID" ma:readOnly="true">
      <xsd:simpleType>
        <xsd:restriction base="dms:Unknown"/>
      </xsd:simpleType>
    </xsd:element>
    <xsd:element name="Order" ma:index="36" nillable="true" ma:displayName="Order" ma:hidden="true" ma:internalName="Order">
      <xsd:simpleType>
        <xsd:restriction base="dms:Number"/>
      </xsd:simpleType>
    </xsd:element>
    <xsd:element name="ContentTypeId" ma:index="38" nillable="true" ma:displayName="Content Type ID" ma:hidden="true" ma:internalName="ContentTypeId" ma:readOnly="true">
      <xsd:simpleType>
        <xsd:restriction base="dms:Unknown"/>
      </xsd:simpleType>
    </xsd:element>
    <xsd:element name="_HasCopyDestinations" ma:index="40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41" nillable="true" ma:displayName="Copy Source" ma:internalName="_CopySource" ma:readOnly="true">
      <xsd:simpleType>
        <xsd:restriction base="dms:Text"/>
      </xsd:simpleType>
    </xsd:element>
    <xsd:element name="IsCheckedoutToLocal" ma:index="43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44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45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46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47" nillable="true" ma:displayName="ScopeId" ma:hidden="true" ma:list="Docs" ma:internalName="ScopeId" ma:readOnly="true" ma:showField="ScopeId">
      <xsd:simpleType>
        <xsd:restriction base="dms:Lookup"/>
      </xsd:simpleType>
    </xsd:element>
    <xsd:element name="_CheckinComment" ma:index="48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1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2" nillable="true" ma:displayName="Level" ma:hidden="true" ma:internalName="_Level" ma:readOnly="true">
      <xsd:simpleType>
        <xsd:restriction base="dms:Unknown"/>
      </xsd:simpleType>
    </xsd:element>
    <xsd:element name="_IsCurrentVersion" ma:index="53" nillable="true" ma:displayName="Is Current Version" ma:hidden="true" ma:internalName="_IsCurrentVersion" ma:readOnly="true">
      <xsd:simpleType>
        <xsd:restriction base="dms:Boolean"/>
      </xsd:simpleType>
    </xsd:element>
    <xsd:element name="_UIVersion" ma:index="54" nillable="true" ma:displayName="UI Version" ma:hidden="true" ma:internalName="_UIVersion" ma:readOnly="true">
      <xsd:simpleType>
        <xsd:restriction base="dms:Unknown"/>
      </xsd:simpleType>
    </xsd:element>
    <xsd:element name="_UIVersionString" ma:index="55" nillable="true" ma:displayName="Version" ma:internalName="_UIVersionString" ma:readOnly="true">
      <xsd:simpleType>
        <xsd:restriction base="dms:Text"/>
      </xsd:simpleType>
    </xsd:element>
    <xsd:element name="GUID" ma:index="56" nillable="true" ma:displayName="GUID" ma:hidden="true" ma:internalName="GUID" ma:readOnly="true">
      <xsd:simpleType>
        <xsd:restriction base="dms:Unknown"/>
      </xsd:simpleType>
    </xsd:element>
    <xsd:element name="WorkflowVersion" ma:index="57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58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59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60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TemplateUrl" ma:index="61" nillable="true" ma:displayName="Template Link" ma:hidden="true" ma:internalName="TemplateUrl">
      <xsd:simpleType>
        <xsd:restriction base="dms:Text"/>
      </xsd:simpleType>
    </xsd:element>
    <xsd:element name="xd_ProgID" ma:index="62" nillable="true" ma:displayName="HTML File Link" ma:hidden="true" ma:internalName="xd_ProgID">
      <xsd:simpleType>
        <xsd:restriction base="dms:Text"/>
      </xsd:simpleType>
    </xsd:element>
    <xsd:element name="xd_Signature" ma:index="63" nillable="true" ma:displayName="Is Signed" ma:hidden="true" ma:internalName="xd_Signature" ma:readOnly="true">
      <xsd:simpleType>
        <xsd:restriction base="dms:Boolean"/>
      </xsd:simpleType>
    </xsd:element>
    <xsd:element name="PublishingStartDate" ma:index="66" nillable="true" ma:displayName="Scheduling Start Date" ma:internalName="PublishingStartDate">
      <xsd:simpleType>
        <xsd:restriction base="dms:Unknown"/>
      </xsd:simpleType>
    </xsd:element>
    <xsd:element name="PublishingExpirationDate" ma:index="67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9" ma:displayName="Content Type"/>
        <xsd:element ref="dc:title" minOccurs="0" maxOccurs="1" ma:index="3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D3CA1A-CFB5-45B1-82E7-A31ED7359008}">
  <ds:schemaRefs>
    <ds:schemaRef ds:uri="http://purl.org/dc/terms/"/>
    <ds:schemaRef ds:uri="http://schemas.microsoft.com/office/2006/documentManagement/types"/>
    <ds:schemaRef ds:uri="http://schemas.microsoft.com/sharepoint/v3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00F16D3-F183-42A9-9297-C6C13D6AC0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AB1E1D-55E0-4424-A764-F86CE4604D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5971</TotalTime>
  <Words>1345</Words>
  <Application>Microsoft Office PowerPoint</Application>
  <PresentationFormat>On-screen Show (16:9)</PresentationFormat>
  <Paragraphs>138</Paragraphs>
  <Slides>37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ＭＳ Ｐゴシック</vt:lpstr>
      <vt:lpstr>Arial</vt:lpstr>
      <vt:lpstr>Calibri</vt:lpstr>
      <vt:lpstr>16671-AT_PPT_Template_16x9_15_0127</vt:lpstr>
      <vt:lpstr>Desarrollo de una librería en java para el cálculo de propiedades de sustancias con ecuaciones de estado cúbicas</vt:lpstr>
      <vt:lpstr>Agenda</vt:lpstr>
      <vt:lpstr>Motivación</vt:lpstr>
      <vt:lpstr>Motivación</vt:lpstr>
      <vt:lpstr>Reto</vt:lpstr>
      <vt:lpstr>Desarrollo de la librería Materia</vt:lpstr>
      <vt:lpstr>Demostración</vt:lpstr>
      <vt:lpstr>Evidencia de funcionamiento</vt:lpstr>
      <vt:lpstr>Video</vt:lpstr>
      <vt:lpstr>Estimación de parámetros</vt:lpstr>
      <vt:lpstr>Estimación de parámetros (2)</vt:lpstr>
      <vt:lpstr>Video</vt:lpstr>
      <vt:lpstr>Gráficos</vt:lpstr>
      <vt:lpstr>Video</vt:lpstr>
      <vt:lpstr>Diagrama de proceso</vt:lpstr>
      <vt:lpstr>PowerPoint Presentation</vt:lpstr>
      <vt:lpstr>Introducción a la librería Materia</vt:lpstr>
      <vt:lpstr>Estructura: Materia Homogénea</vt:lpstr>
      <vt:lpstr>Ecuación de estado cúbica</vt:lpstr>
      <vt:lpstr>Compuestos</vt:lpstr>
      <vt:lpstr>Parámetros de la ecuación de estado</vt:lpstr>
      <vt:lpstr>Cálculos de substancias homogéneas</vt:lpstr>
      <vt:lpstr>Estructura: Materia Heterogénea</vt:lpstr>
      <vt:lpstr>Cálculos de substancias heterogéneas</vt:lpstr>
      <vt:lpstr>Estimación de parámetros de α</vt:lpstr>
      <vt:lpstr>Estimación de parámetros binarios</vt:lpstr>
      <vt:lpstr>Extensión de la librería Materia</vt:lpstr>
      <vt:lpstr>Creación de nuevas expresiones de α</vt:lpstr>
      <vt:lpstr>Creación de nuevas reglas de mezclado</vt:lpstr>
      <vt:lpstr>Herramientas e instalación</vt:lpstr>
      <vt:lpstr>Herramientas</vt:lpstr>
      <vt:lpstr>Instalación: Para uso de la librería (compilado)</vt:lpstr>
      <vt:lpstr>Instalación: Para extender o modificar la librería (código fuente)</vt:lpstr>
      <vt:lpstr>Conclusiones</vt:lpstr>
      <vt:lpstr>Conclusiones</vt:lpstr>
      <vt:lpstr>Sesión de preguntas</vt:lpstr>
      <vt:lpstr>Gracias por su atención.</vt:lpstr>
    </vt:vector>
  </TitlesOfParts>
  <Company>Aspen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Sulfur Recovery &amp; HYSYS Sulsim</dc:title>
  <dc:creator>Hugo.Redon@aspentech.com;Hugo.Redon@aspentech.com</dc:creator>
  <cp:lastModifiedBy>Hugo Redon</cp:lastModifiedBy>
  <cp:revision>208</cp:revision>
  <cp:lastPrinted>2015-09-21T06:40:59Z</cp:lastPrinted>
  <dcterms:created xsi:type="dcterms:W3CDTF">2015-09-10T19:49:22Z</dcterms:created>
  <dcterms:modified xsi:type="dcterms:W3CDTF">2016-06-08T16:34:32Z</dcterms:modified>
</cp:coreProperties>
</file>